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 type="screen16x9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6E6"/>
    <a:srgbClr val="F0F0F0"/>
    <a:srgbClr val="547AA3"/>
    <a:srgbClr val="2685B6"/>
    <a:srgbClr val="78A5E7"/>
    <a:srgbClr val="8EB3E9"/>
    <a:srgbClr val="E5FFFF"/>
    <a:srgbClr val="F8FFFF"/>
    <a:srgbClr val="61A058"/>
    <a:srgbClr val="7FA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83"/>
        <p:guide pos="375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7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66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66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048583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585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8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9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630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3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4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615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1048616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18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19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0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1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632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8633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4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5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37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38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639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0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1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4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864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4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104864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64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609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0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1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1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52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104865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104865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865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65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48658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104862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62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4.png"/><Relationship Id="rId2" Type="http://schemas.openxmlformats.org/officeDocument/2006/relationships/hyperlink" Target="https://tv.sohu.com/v/dXMvMzQ2NjQyMTEzLzMwNzM0MTExMC5zaHRtbA==.html" TargetMode="Externa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hyperlink" Target="https://haokan.baidu.com/v?pd=wisenatural&amp;vid=16482933923003572302" TargetMode="Externa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9.xml"/><Relationship Id="rId5" Type="http://schemas.openxmlformats.org/officeDocument/2006/relationships/image" Target="../media/image14.png"/><Relationship Id="rId4" Type="http://schemas.openxmlformats.org/officeDocument/2006/relationships/hyperlink" Target="https://haokan.baidu.com/v?vid=219758314764529675&amp;pd=pcshare&amp;hkRelaunch=p1=pc&amp;p2=&amp;p3=share_input%20" TargetMode="External"/><Relationship Id="rId3" Type="http://schemas.openxmlformats.org/officeDocument/2006/relationships/hyperlink" Target="https://haokan.baidu.com/v?pd=wisenatural&amp;vid=4559482487340375381" TargetMode="Externa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文本框 6"/>
          <p:cNvSpPr txBox="1"/>
          <p:nvPr/>
        </p:nvSpPr>
        <p:spPr>
          <a:xfrm>
            <a:off x="1802130" y="1513205"/>
            <a:ext cx="8481060" cy="2051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6000" b="1">
                <a:gradFill>
                  <a:gsLst>
                    <a:gs pos="46000">
                      <a:schemeClr val="bg1">
                        <a:alpha val="100000"/>
                        <a:lumMod val="94000"/>
                      </a:schemeClr>
                    </a:gs>
                    <a:gs pos="61000">
                      <a:schemeClr val="accent1"/>
                    </a:gs>
                    <a:gs pos="96000">
                      <a:schemeClr val="accent1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cs typeface="+mj-ea"/>
                <a:sym typeface="+mn-ea"/>
              </a:rPr>
              <a:t>科</a:t>
            </a:r>
            <a:r>
              <a:rPr lang="en-US" altLang="zh-CN" sz="6000" b="1">
                <a:gradFill>
                  <a:gsLst>
                    <a:gs pos="46000">
                      <a:schemeClr val="bg1">
                        <a:alpha val="100000"/>
                        <a:lumMod val="94000"/>
                      </a:schemeClr>
                    </a:gs>
                    <a:gs pos="61000">
                      <a:schemeClr val="accent1"/>
                    </a:gs>
                    <a:gs pos="96000">
                      <a:schemeClr val="accent1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cs typeface="+mj-ea"/>
                <a:sym typeface="+mn-ea"/>
              </a:rPr>
              <a:t> </a:t>
            </a:r>
            <a:r>
              <a:rPr lang="zh-CN" altLang="en-US" sz="6000" b="1">
                <a:gradFill>
                  <a:gsLst>
                    <a:gs pos="46000">
                      <a:schemeClr val="bg1">
                        <a:alpha val="100000"/>
                        <a:lumMod val="94000"/>
                      </a:schemeClr>
                    </a:gs>
                    <a:gs pos="61000">
                      <a:schemeClr val="accent1"/>
                    </a:gs>
                    <a:gs pos="96000">
                      <a:schemeClr val="accent1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cs typeface="+mj-ea"/>
                <a:sym typeface="+mn-ea"/>
              </a:rPr>
              <a:t>技</a:t>
            </a:r>
            <a:br>
              <a:rPr lang="zh-CN" altLang="en-US" sz="6000" b="1">
                <a:gradFill>
                  <a:gsLst>
                    <a:gs pos="46000">
                      <a:schemeClr val="bg1">
                        <a:alpha val="100000"/>
                        <a:lumMod val="94000"/>
                      </a:schemeClr>
                    </a:gs>
                    <a:gs pos="61000">
                      <a:schemeClr val="accent1"/>
                    </a:gs>
                    <a:gs pos="96000">
                      <a:schemeClr val="accent1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cs typeface="+mj-ea"/>
                <a:sym typeface="+mn-ea"/>
              </a:rPr>
            </a:br>
            <a:r>
              <a:rPr lang="zh-CN" altLang="en-US" sz="6000" b="1">
                <a:gradFill>
                  <a:gsLst>
                    <a:gs pos="46000">
                      <a:schemeClr val="bg1">
                        <a:alpha val="100000"/>
                        <a:lumMod val="94000"/>
                      </a:schemeClr>
                    </a:gs>
                    <a:gs pos="61000">
                      <a:schemeClr val="accent1"/>
                    </a:gs>
                    <a:gs pos="96000">
                      <a:schemeClr val="accent1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cs typeface="+mj-ea"/>
                <a:sym typeface="+mn-ea"/>
              </a:rPr>
              <a:t>改</a:t>
            </a:r>
            <a:r>
              <a:rPr lang="en-US" altLang="zh-CN" sz="6000" b="1">
                <a:gradFill>
                  <a:gsLst>
                    <a:gs pos="46000">
                      <a:schemeClr val="bg1">
                        <a:alpha val="100000"/>
                        <a:lumMod val="94000"/>
                      </a:schemeClr>
                    </a:gs>
                    <a:gs pos="61000">
                      <a:schemeClr val="accent1"/>
                    </a:gs>
                    <a:gs pos="96000">
                      <a:schemeClr val="accent1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cs typeface="+mj-ea"/>
                <a:sym typeface="+mn-ea"/>
              </a:rPr>
              <a:t> </a:t>
            </a:r>
            <a:r>
              <a:rPr lang="zh-CN" altLang="en-US" sz="6000" b="1">
                <a:gradFill>
                  <a:gsLst>
                    <a:gs pos="46000">
                      <a:schemeClr val="bg1">
                        <a:alpha val="100000"/>
                        <a:lumMod val="94000"/>
                      </a:schemeClr>
                    </a:gs>
                    <a:gs pos="61000">
                      <a:schemeClr val="accent1"/>
                    </a:gs>
                    <a:gs pos="96000">
                      <a:schemeClr val="accent1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cs typeface="+mj-ea"/>
                <a:sym typeface="+mn-ea"/>
              </a:rPr>
              <a:t>变</a:t>
            </a:r>
            <a:r>
              <a:rPr lang="en-US" altLang="zh-CN" sz="6000" b="1">
                <a:gradFill>
                  <a:gsLst>
                    <a:gs pos="46000">
                      <a:schemeClr val="bg1">
                        <a:alpha val="100000"/>
                        <a:lumMod val="94000"/>
                      </a:schemeClr>
                    </a:gs>
                    <a:gs pos="61000">
                      <a:schemeClr val="accent1"/>
                    </a:gs>
                    <a:gs pos="96000">
                      <a:schemeClr val="accent1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cs typeface="+mj-ea"/>
                <a:sym typeface="+mn-ea"/>
              </a:rPr>
              <a:t>   </a:t>
            </a:r>
            <a:r>
              <a:rPr lang="zh-CN" altLang="en-US" sz="6000" b="1">
                <a:gradFill>
                  <a:gsLst>
                    <a:gs pos="46000">
                      <a:schemeClr val="bg1">
                        <a:alpha val="100000"/>
                        <a:lumMod val="94000"/>
                      </a:schemeClr>
                    </a:gs>
                    <a:gs pos="61000">
                      <a:schemeClr val="accent1"/>
                    </a:gs>
                    <a:gs pos="96000">
                      <a:schemeClr val="accent1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cs typeface="+mj-ea"/>
                <a:sym typeface="+mn-ea"/>
              </a:rPr>
              <a:t>生</a:t>
            </a:r>
            <a:r>
              <a:rPr lang="en-US" altLang="zh-CN" sz="6000" b="1">
                <a:gradFill>
                  <a:gsLst>
                    <a:gs pos="46000">
                      <a:schemeClr val="bg1">
                        <a:alpha val="100000"/>
                        <a:lumMod val="94000"/>
                      </a:schemeClr>
                    </a:gs>
                    <a:gs pos="61000">
                      <a:schemeClr val="accent1"/>
                    </a:gs>
                    <a:gs pos="96000">
                      <a:schemeClr val="accent1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cs typeface="+mj-ea"/>
                <a:sym typeface="+mn-ea"/>
              </a:rPr>
              <a:t> </a:t>
            </a:r>
            <a:r>
              <a:rPr lang="zh-CN" altLang="en-US" sz="6000" b="1">
                <a:gradFill>
                  <a:gsLst>
                    <a:gs pos="46000">
                      <a:schemeClr val="bg1">
                        <a:alpha val="100000"/>
                        <a:lumMod val="94000"/>
                      </a:schemeClr>
                    </a:gs>
                    <a:gs pos="61000">
                      <a:schemeClr val="accent1"/>
                    </a:gs>
                    <a:gs pos="96000">
                      <a:schemeClr val="accent1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cs typeface="+mj-ea"/>
                <a:sym typeface="+mn-ea"/>
              </a:rPr>
              <a:t>活</a:t>
            </a:r>
            <a:endParaRPr lang="zh-CN" altLang="en-US" sz="6000" b="1">
              <a:gradFill>
                <a:gsLst>
                  <a:gs pos="46000">
                    <a:schemeClr val="bg1">
                      <a:alpha val="100000"/>
                      <a:lumMod val="94000"/>
                    </a:schemeClr>
                  </a:gs>
                  <a:gs pos="61000">
                    <a:schemeClr val="accent1"/>
                  </a:gs>
                  <a:gs pos="96000">
                    <a:schemeClr val="accent1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cs typeface="+mj-ea"/>
              <a:sym typeface="+mn-ea"/>
            </a:endParaRPr>
          </a:p>
        </p:txBody>
      </p:sp>
      <p:sp>
        <p:nvSpPr>
          <p:cNvPr id="1048587" name="文本框 1"/>
          <p:cNvSpPr txBox="1"/>
          <p:nvPr/>
        </p:nvSpPr>
        <p:spPr>
          <a:xfrm>
            <a:off x="3298825" y="4553585"/>
            <a:ext cx="6250940" cy="673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</a:rPr>
              <a:t>组员：</a:t>
            </a:r>
            <a:r>
              <a:rPr lang="zh-CN" altLang="en-US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陈扬</a:t>
            </a:r>
            <a:r>
              <a:rPr lang="en-US" altLang="zh-CN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  </a:t>
            </a:r>
            <a:r>
              <a:rPr lang="zh-CN" altLang="en-US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孙成</a:t>
            </a:r>
            <a:r>
              <a:rPr lang="en-US" altLang="zh-CN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 </a:t>
            </a:r>
            <a:r>
              <a:rPr lang="zh-CN" altLang="en-US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代宇轩</a:t>
            </a:r>
            <a:r>
              <a:rPr lang="en-US" altLang="zh-CN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 </a:t>
            </a:r>
            <a:r>
              <a:rPr lang="zh-CN" altLang="en-US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赵晨伟</a:t>
            </a:r>
            <a:r>
              <a:rPr lang="en-US" altLang="zh-CN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 </a:t>
            </a:r>
            <a:r>
              <a:rPr lang="zh-CN" altLang="en-US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鞠家俊</a:t>
            </a:r>
            <a:r>
              <a:rPr lang="en-US" altLang="zh-CN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  </a:t>
            </a:r>
            <a:r>
              <a:rPr lang="zh-CN" altLang="en-US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彭涵咏</a:t>
            </a:r>
            <a:r>
              <a:rPr lang="en-US" altLang="zh-CN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 </a:t>
            </a:r>
            <a:r>
              <a:rPr lang="zh-CN" altLang="en-US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谭鸿博</a:t>
            </a:r>
            <a:endParaRPr lang="zh-CN" altLang="en-US" dirty="0">
              <a:gradFill>
                <a:gsLst>
                  <a:gs pos="0">
                    <a:srgbClr val="F0F0F0"/>
                  </a:gs>
                  <a:gs pos="100000">
                    <a:srgbClr val="6096E6"/>
                  </a:gs>
                </a:gsLst>
                <a:lin ang="5400000" scaled="0"/>
              </a:gradFill>
              <a:latin typeface="Arial" panose="020B0604020202020204" pitchFamily="34" charset="0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048588" name="文本框 2"/>
          <p:cNvSpPr txBox="1"/>
          <p:nvPr/>
        </p:nvSpPr>
        <p:spPr>
          <a:xfrm>
            <a:off x="3298825" y="4108450"/>
            <a:ext cx="531177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sym typeface="+mn-ea"/>
              </a:rPr>
              <a:t>组长：刘硕（制作</a:t>
            </a:r>
            <a:r>
              <a:rPr lang="zh-CN" altLang="en-US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sym typeface="+mn-ea"/>
              </a:rPr>
              <a:t>）</a:t>
            </a:r>
            <a:endParaRPr lang="zh-CN" altLang="en-US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1048589" name="文本框 3"/>
          <p:cNvSpPr txBox="1"/>
          <p:nvPr/>
        </p:nvSpPr>
        <p:spPr>
          <a:xfrm>
            <a:off x="3298825" y="3663315"/>
            <a:ext cx="645033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914400">
              <a:buFontTx/>
            </a:pPr>
            <a:r>
              <a:rPr lang="zh-CN" altLang="en-US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宣讲人：谭鸿博</a:t>
            </a:r>
            <a:r>
              <a:rPr lang="en-US" altLang="zh-CN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</a:t>
            </a:r>
            <a:r>
              <a:rPr lang="zh-CN" altLang="en-US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时间：</a:t>
            </a:r>
            <a:r>
              <a:rPr lang="en-US" altLang="zh-CN" b="1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2022-11-7</a:t>
            </a:r>
            <a:r>
              <a:rPr lang="en-US" altLang="zh-CN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dirty="0">
                <a:gradFill>
                  <a:gsLst>
                    <a:gs pos="0">
                      <a:srgbClr val="F0F0F0"/>
                    </a:gs>
                    <a:gs pos="100000">
                      <a:srgbClr val="6096E6"/>
                    </a:gs>
                  </a:gsLst>
                  <a:lin ang="5400000" scaled="0"/>
                </a:gra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endParaRPr lang="en-US" altLang="zh-CN" dirty="0">
              <a:gradFill>
                <a:gsLst>
                  <a:gs pos="0">
                    <a:srgbClr val="F0F0F0"/>
                  </a:gs>
                  <a:gs pos="100000">
                    <a:srgbClr val="6096E6"/>
                  </a:gs>
                </a:gsLst>
                <a:lin ang="5400000" scaled="0"/>
              </a:gra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3" name=""/>
        <p:cNvGrpSpPr/>
        <p:nvPr/>
      </p:nvGrpSpPr>
      <p:grpSpPr/>
      <p:sp>
        <p:nvSpPr>
          <p:cNvPr id="1048590" name="标题 1"/>
          <p:cNvSpPr>
            <a:spLocks noGrp="1"/>
          </p:cNvSpPr>
          <p:nvPr>
            <p:ph type="ctrTitle"/>
          </p:nvPr>
        </p:nvSpPr>
        <p:spPr>
          <a:xfrm>
            <a:off x="2059305" y="328930"/>
            <a:ext cx="7900670" cy="1212215"/>
          </a:xfrm>
        </p:spPr>
        <p:txBody>
          <a:bodyPr/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目录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48591" name="文本框 3"/>
          <p:cNvSpPr txBox="1"/>
          <p:nvPr/>
        </p:nvSpPr>
        <p:spPr>
          <a:xfrm>
            <a:off x="2378075" y="2124075"/>
            <a:ext cx="7582535" cy="1095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00050" indent="-400050">
              <a:buFont typeface="+mj-ea"/>
              <a:buAutoNum type="ea1JpnChsDbPeriod"/>
            </a:pPr>
            <a:r>
              <a:rPr lang="zh-CN" altLang="en-US" sz="4400">
                <a:ln w="22225">
                  <a:solidFill>
                    <a:schemeClr val="bg1"/>
                  </a:solidFill>
                  <a:prstDash val="solid"/>
                </a:ln>
                <a:solidFill>
                  <a:srgbClr val="E5FFFF"/>
                </a:solidFill>
                <a:effectLst/>
              </a:rPr>
              <a:t>无人机给生活带来的</a:t>
            </a:r>
            <a:r>
              <a:rPr lang="zh-CN" altLang="en-US" sz="4400">
                <a:ln w="22225">
                  <a:solidFill>
                    <a:schemeClr val="bg1"/>
                  </a:solidFill>
                  <a:prstDash val="solid"/>
                </a:ln>
                <a:solidFill>
                  <a:srgbClr val="E5FFFF"/>
                </a:solidFill>
                <a:effectLst/>
              </a:rPr>
              <a:t>改变</a:t>
            </a:r>
            <a:endParaRPr lang="zh-CN" altLang="en-US" sz="4400">
              <a:ln w="22225">
                <a:solidFill>
                  <a:schemeClr val="bg1"/>
                </a:solidFill>
                <a:prstDash val="solid"/>
              </a:ln>
              <a:solidFill>
                <a:srgbClr val="E5FFFF"/>
              </a:solidFill>
              <a:effectLst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4" name=""/>
        <p:cNvGrpSpPr/>
        <p:nvPr/>
      </p:nvGrpSpPr>
      <p:grpSpPr/>
      <p:sp>
        <p:nvSpPr>
          <p:cNvPr id="1048592" name="标题 1"/>
          <p:cNvSpPr>
            <a:spLocks noGrp="1"/>
          </p:cNvSpPr>
          <p:nvPr/>
        </p:nvSpPr>
        <p:spPr>
          <a:xfrm>
            <a:off x="2522220" y="181610"/>
            <a:ext cx="6797040" cy="19259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1028700" algn="ctr">
              <a:lnSpc>
                <a:spcPct val="100000"/>
              </a:lnSpc>
              <a:buFont typeface="+mj-lt"/>
              <a:buAutoNum type="romanUcPeriod"/>
            </a:pPr>
            <a:r>
              <a:rPr lang="zh-CN" altLang="en-US" sz="4800">
                <a:ln>
                  <a:solidFill>
                    <a:schemeClr val="bg1"/>
                  </a:solidFill>
                </a:ln>
                <a:solidFill>
                  <a:srgbClr val="E5FFFF"/>
                </a:solidFill>
                <a:hlinkClick r:id="rId2" action="ppaction://hlinkfile"/>
              </a:rPr>
              <a:t>保护农田防治除虫</a:t>
            </a:r>
            <a:br>
              <a:rPr lang="zh-CN" altLang="en-US" sz="4800">
                <a:ln>
                  <a:solidFill>
                    <a:schemeClr val="bg1"/>
                  </a:solidFill>
                </a:ln>
                <a:solidFill>
                  <a:srgbClr val="E5FFFF"/>
                </a:solidFill>
              </a:rPr>
            </a:br>
            <a:br>
              <a:rPr lang="zh-CN" altLang="en-US" sz="2800">
                <a:ln>
                  <a:solidFill>
                    <a:schemeClr val="bg1"/>
                  </a:solidFill>
                </a:ln>
                <a:solidFill>
                  <a:srgbClr val="E5FFFF"/>
                </a:solidFill>
              </a:rPr>
            </a:br>
            <a:endParaRPr lang="zh-CN" altLang="en-US" sz="2800">
              <a:ln>
                <a:solidFill>
                  <a:schemeClr val="bg1"/>
                </a:solidFill>
              </a:ln>
              <a:solidFill>
                <a:srgbClr val="E5FFFF"/>
              </a:solidFill>
            </a:endParaRPr>
          </a:p>
        </p:txBody>
      </p:sp>
      <p:sp>
        <p:nvSpPr>
          <p:cNvPr id="1048593" name="标题 1"/>
          <p:cNvSpPr>
            <a:spLocks noGrp="1"/>
          </p:cNvSpPr>
          <p:nvPr/>
        </p:nvSpPr>
        <p:spPr>
          <a:xfrm>
            <a:off x="3513455" y="1511300"/>
            <a:ext cx="5393055" cy="185991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714750" lvl="7" indent="-514350" algn="ctr">
              <a:lnSpc>
                <a:spcPct val="100000"/>
              </a:lnSpc>
              <a:buFont typeface="+mj-ea"/>
              <a:buAutoNum type="circleNumDbPlain"/>
            </a:pPr>
            <a:endParaRPr lang="zh-CN" altLang="en-US" sz="600">
              <a:ln>
                <a:solidFill>
                  <a:schemeClr val="bg1"/>
                </a:solidFill>
              </a:ln>
              <a:solidFill>
                <a:srgbClr val="E5FFFF"/>
              </a:solidFill>
            </a:endParaRPr>
          </a:p>
        </p:txBody>
      </p:sp>
      <p:sp>
        <p:nvSpPr>
          <p:cNvPr id="1048594" name="文本框 10"/>
          <p:cNvSpPr txBox="1"/>
          <p:nvPr/>
        </p:nvSpPr>
        <p:spPr>
          <a:xfrm>
            <a:off x="2378075" y="2124075"/>
            <a:ext cx="7582535" cy="1095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indent="-742950">
              <a:buFont typeface="+mj-ea"/>
              <a:buAutoNum type="circleNumDbPlain"/>
            </a:pPr>
            <a:endParaRPr lang="zh-CN" altLang="en-US" sz="4400">
              <a:ln w="22225">
                <a:solidFill>
                  <a:schemeClr val="bg1"/>
                </a:solidFill>
                <a:prstDash val="solid"/>
              </a:ln>
              <a:solidFill>
                <a:srgbClr val="E5FFFF"/>
              </a:solidFill>
            </a:endParaRPr>
          </a:p>
        </p:txBody>
      </p:sp>
      <p:sp>
        <p:nvSpPr>
          <p:cNvPr id="1048595" name="文本框 12"/>
          <p:cNvSpPr txBox="1"/>
          <p:nvPr/>
        </p:nvSpPr>
        <p:spPr>
          <a:xfrm>
            <a:off x="2378075" y="1407160"/>
            <a:ext cx="7582535" cy="1577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+mj-ea"/>
              <a:buNone/>
            </a:pPr>
            <a:r>
              <a:rPr lang="en-US" altLang="zh-CN" sz="2000">
                <a:ln w="22225">
                  <a:solidFill>
                    <a:schemeClr val="bg1"/>
                  </a:solidFill>
                  <a:prstDash val="solid"/>
                </a:ln>
                <a:solidFill>
                  <a:srgbClr val="E5FFFF"/>
                </a:solidFill>
              </a:rPr>
              <a:t>     </a:t>
            </a:r>
            <a:r>
              <a:rPr lang="en-US" altLang="zh-CN" sz="2000" b="1">
                <a:ln w="22225">
                  <a:solidFill>
                    <a:schemeClr val="bg1"/>
                  </a:solidFill>
                  <a:prstDash val="solid"/>
                </a:ln>
                <a:solidFill>
                  <a:srgbClr val="E5FFFF"/>
                </a:solidFill>
              </a:rPr>
              <a:t>  </a:t>
            </a:r>
            <a:r>
              <a:rPr lang="zh-CN" altLang="en-US" sz="2000">
                <a:ln>
                  <a:solidFill>
                    <a:srgbClr val="E5FFFF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当农田的面积比较大时，单纯靠农民手动进行农药喷洒的话，不仅辛苦，而且效率还低。将无人机装载药箱、喷洒设备和监控设备，就可以实现对农田进行喷药或数据采集。在高效完成农田防治工作的同时，还能节省大量的人力。</a:t>
            </a:r>
            <a:endParaRPr lang="zh-CN" altLang="en-US" sz="2000">
              <a:ln>
                <a:solidFill>
                  <a:srgbClr val="E5FFFF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9715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6838950" y="2471420"/>
            <a:ext cx="2750820" cy="12534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5" name=""/>
        <p:cNvGrpSpPr/>
        <p:nvPr/>
      </p:nvGrpSpPr>
      <p:grpSpPr/>
      <p:pic>
        <p:nvPicPr>
          <p:cNvPr id="2097153" name="图片 99"/>
          <p:cNvPicPr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433705" y="3458845"/>
            <a:ext cx="4745990" cy="3437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96" name="标题 1"/>
          <p:cNvSpPr>
            <a:spLocks noGrp="1"/>
          </p:cNvSpPr>
          <p:nvPr/>
        </p:nvSpPr>
        <p:spPr>
          <a:xfrm>
            <a:off x="2614930" y="186690"/>
            <a:ext cx="6797040" cy="118427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ctr">
              <a:lnSpc>
                <a:spcPct val="100000"/>
              </a:lnSpc>
              <a:buFont typeface="+mj-lt"/>
              <a:buAutoNum type="romanUcPeriod" startAt="2"/>
            </a:pPr>
            <a:r>
              <a:rPr lang="zh-CN" altLang="en-US" sz="3600">
                <a:ln>
                  <a:solidFill>
                    <a:schemeClr val="bg1"/>
                  </a:solidFill>
                </a:ln>
                <a:solidFill>
                  <a:srgbClr val="E5FFFF"/>
                </a:solidFill>
              </a:rPr>
              <a:t>协助解决交通问题</a:t>
            </a:r>
            <a:endParaRPr lang="zh-CN" altLang="en-US" sz="3600">
              <a:ln>
                <a:solidFill>
                  <a:schemeClr val="bg1"/>
                </a:solidFill>
              </a:ln>
              <a:solidFill>
                <a:srgbClr val="E5FFFF"/>
              </a:solidFill>
            </a:endParaRPr>
          </a:p>
          <a:p>
            <a:pPr indent="0" algn="ctr">
              <a:lnSpc>
                <a:spcPct val="100000"/>
              </a:lnSpc>
              <a:buFont typeface="+mj-ea"/>
            </a:pPr>
            <a:endParaRPr lang="zh-CN" altLang="en-US" sz="3600">
              <a:ln>
                <a:solidFill>
                  <a:schemeClr val="bg1"/>
                </a:solidFill>
              </a:ln>
              <a:solidFill>
                <a:srgbClr val="E5FFFF"/>
              </a:solidFill>
            </a:endParaRPr>
          </a:p>
        </p:txBody>
      </p:sp>
      <p:sp>
        <p:nvSpPr>
          <p:cNvPr id="1048597" name="副标题 9"/>
          <p:cNvSpPr/>
          <p:nvPr>
            <p:ph type="subTitle" idx="1"/>
          </p:nvPr>
        </p:nvSpPr>
        <p:spPr>
          <a:xfrm>
            <a:off x="2306320" y="1790065"/>
            <a:ext cx="7579360" cy="1797685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29167" lnSpcReduction="20000"/>
          </a:bodyPr>
          <a:p>
            <a:r>
              <a:rPr lang="en-US" altLang="zh-CN">
                <a:ln>
                  <a:solidFill>
                    <a:srgbClr val="E5FFFF"/>
                  </a:solidFill>
                </a:ln>
                <a:solidFill>
                  <a:schemeClr val="bg1"/>
                </a:solidFill>
                <a:sym typeface="+mn-ea"/>
              </a:rPr>
              <a:t>        </a:t>
            </a:r>
            <a:r>
              <a:rPr lang="en-US" altLang="zh-CN" sz="6400" b="1">
                <a:ln>
                  <a:solidFill>
                    <a:srgbClr val="E5FFFF"/>
                  </a:solidFill>
                </a:ln>
                <a:solidFill>
                  <a:schemeClr val="bg1"/>
                </a:solidFill>
                <a:sym typeface="+mn-ea"/>
              </a:rPr>
              <a:t>  </a:t>
            </a:r>
            <a:r>
              <a:rPr lang="zh-CN" altLang="en-US" sz="6400" b="1">
                <a:ln>
                  <a:solidFill>
                    <a:srgbClr val="E5FFFF"/>
                  </a:solidFill>
                </a:ln>
                <a:solidFill>
                  <a:schemeClr val="bg1"/>
                </a:solidFill>
                <a:sym typeface="+mn-ea"/>
              </a:rPr>
              <a:t>开车的时候最烦遇到的事情莫过于堵车了，特别是像在高速这种极易出事故的地方，一不小心车辆就会堵成长龙。如果要等交警赶到现场才能开始处理，那可能要等待不少时间。这时派出一辆无人机，便可以用最快的速度赶到现场，全方位拍摄事故现场要素照片，并通过软件对事故进行定责、建档，快速给出处理结果。在节省人力物力的同时，还能更快的恢复交通。</a:t>
            </a:r>
            <a:endParaRPr lang="zh-CN" altLang="en-US" sz="6400" b="1">
              <a:ln>
                <a:solidFill>
                  <a:srgbClr val="E5FFFF"/>
                </a:solidFill>
              </a:ln>
              <a:solidFill>
                <a:schemeClr val="bg1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6" name=""/>
        <p:cNvGrpSpPr/>
        <p:nvPr/>
      </p:nvGrpSpPr>
      <p:grpSpPr/>
      <p:sp>
        <p:nvSpPr>
          <p:cNvPr id="1048598" name="标题 1"/>
          <p:cNvSpPr>
            <a:spLocks noGrp="1"/>
          </p:cNvSpPr>
          <p:nvPr>
            <p:ph type="ctrTitle"/>
          </p:nvPr>
        </p:nvSpPr>
        <p:spPr>
          <a:xfrm>
            <a:off x="1081960" y="615950"/>
            <a:ext cx="9799200" cy="2570400"/>
          </a:xfrm>
        </p:spPr>
        <p:txBody>
          <a:bodyPr>
            <a:normAutofit fontScale="90354"/>
          </a:bodyPr>
          <a:p>
            <a:pPr marL="571500" indent="-571500" algn="ctr">
              <a:buFont typeface="+mj-lt"/>
              <a:buAutoNum type="romanUcPeriod" startAt="3"/>
            </a:pPr>
            <a:r>
              <a:rPr lang="zh-CN" altLang="en-US" sz="3110">
                <a:ln>
                  <a:solidFill>
                    <a:srgbClr val="E5FFFF"/>
                  </a:solidFill>
                </a:ln>
                <a:solidFill>
                  <a:schemeClr val="bg1"/>
                </a:solidFill>
                <a:hlinkClick r:id="rId2" action="ppaction://hlinkfile"/>
              </a:rPr>
              <a:t>环境保护与治理</a:t>
            </a:r>
            <a:br>
              <a:rPr lang="zh-CN" altLang="en-US" sz="3110">
                <a:ln>
                  <a:solidFill>
                    <a:srgbClr val="E5FFFF"/>
                  </a:solidFill>
                </a:ln>
                <a:solidFill>
                  <a:schemeClr val="bg1"/>
                </a:solidFill>
                <a:hlinkClick r:id="rId2" action="ppaction://hlinkfile"/>
              </a:rPr>
            </a:br>
            <a:br>
              <a:rPr lang="zh-CN" altLang="en-US" sz="3110">
                <a:ln>
                  <a:solidFill>
                    <a:srgbClr val="E5FFFF"/>
                  </a:solidFill>
                </a:ln>
                <a:solidFill>
                  <a:schemeClr val="bg1"/>
                </a:solidFill>
                <a:hlinkClick r:id="rId2" action="ppaction://hlinkfile"/>
              </a:rPr>
            </a:br>
            <a:r>
              <a:rPr lang="en-US" altLang="zh-CN" sz="3110">
                <a:ln>
                  <a:solidFill>
                    <a:srgbClr val="E5FFFF"/>
                  </a:solidFill>
                </a:ln>
                <a:solidFill>
                  <a:schemeClr val="bg1"/>
                </a:solidFill>
              </a:rPr>
              <a:t>      </a:t>
            </a:r>
            <a:r>
              <a:rPr lang="zh-CN" altLang="en-US" sz="3110">
                <a:ln>
                  <a:solidFill>
                    <a:srgbClr val="E5FFFF"/>
                  </a:solidFill>
                </a:ln>
                <a:solidFill>
                  <a:schemeClr val="bg1"/>
                </a:solidFill>
              </a:rPr>
              <a:t>环境监测部门可以利用无人机，对工厂废气、废水的排放进行监控和采集，从而让环监部门更快地找到污染源头并确定污染程度，还能对污染事件的后续持续跟踪，观察其是否依法有进行治理。</a:t>
            </a:r>
            <a:endParaRPr lang="zh-CN" altLang="en-US" sz="3110">
              <a:ln>
                <a:solidFill>
                  <a:srgbClr val="E5FFFF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8599" name="文本框 6"/>
          <p:cNvSpPr txBox="1"/>
          <p:nvPr/>
        </p:nvSpPr>
        <p:spPr>
          <a:xfrm>
            <a:off x="171450" y="76200"/>
            <a:ext cx="75552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00050" indent="-400050">
              <a:buFont typeface="+mj-ea"/>
              <a:buAutoNum type="ea1JpnChsDbPeriod"/>
            </a:pPr>
            <a:r>
              <a:rPr lang="zh-CN" altLang="en-US" sz="2400">
                <a:ln w="22225">
                  <a:solidFill>
                    <a:schemeClr val="bg1"/>
                  </a:solidFill>
                  <a:prstDash val="solid"/>
                </a:ln>
                <a:solidFill>
                  <a:srgbClr val="E5FFFF"/>
                </a:solidFill>
                <a:sym typeface="+mn-ea"/>
              </a:rPr>
              <a:t>无人机给生活带来的改变</a:t>
            </a:r>
            <a:endParaRPr lang="zh-CN" altLang="en-US" sz="2400">
              <a:ln w="22225">
                <a:solidFill>
                  <a:schemeClr val="bg1"/>
                </a:solidFill>
                <a:prstDash val="solid"/>
              </a:ln>
              <a:solidFill>
                <a:srgbClr val="E5FFFF"/>
              </a:solidFill>
              <a:sym typeface="+mn-ea"/>
            </a:endParaRPr>
          </a:p>
        </p:txBody>
      </p:sp>
      <p:pic>
        <p:nvPicPr>
          <p:cNvPr id="209715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8908415" y="76200"/>
            <a:ext cx="3175635" cy="1218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5" name="图片 104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799965"/>
            <a:ext cx="3178175" cy="2058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56" name="图片 105">
            <a:hlinkClick r:id="rId2" action="ppaction://hlinkfile"/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907780" y="5014595"/>
            <a:ext cx="3176270" cy="17227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7" name=""/>
        <p:cNvGrpSpPr/>
        <p:nvPr/>
      </p:nvGrpSpPr>
      <p:grpSpPr/>
      <p:sp>
        <p:nvSpPr>
          <p:cNvPr id="1048600" name="标题 1"/>
          <p:cNvSpPr>
            <a:spLocks noGrp="1"/>
          </p:cNvSpPr>
          <p:nvPr>
            <p:ph type="ctrTitle"/>
          </p:nvPr>
        </p:nvSpPr>
        <p:spPr>
          <a:xfrm>
            <a:off x="76200" y="304165"/>
            <a:ext cx="4960620" cy="1086485"/>
          </a:xfrm>
        </p:spPr>
        <p:txBody>
          <a:bodyPr>
            <a:normAutofit fontScale="90000"/>
          </a:bodyPr>
          <a:p>
            <a:pPr marL="514350" indent="-514350">
              <a:buFont typeface="+mj-ea"/>
              <a:buAutoNum type="ea1JpnChsDbPeriod"/>
            </a:pPr>
            <a:r>
              <a:rPr lang="zh-CN" altLang="en-US" sz="2665">
                <a:ln w="22225">
                  <a:solidFill>
                    <a:schemeClr val="bg1"/>
                  </a:solidFill>
                  <a:prstDash val="solid"/>
                </a:ln>
                <a:solidFill>
                  <a:srgbClr val="E5FFFF"/>
                </a:solidFill>
                <a:effectLst/>
                <a:sym typeface="+mn-ea"/>
              </a:rPr>
              <a:t>无人机给生活带来的改变</a:t>
            </a:r>
            <a:br>
              <a:rPr lang="zh-CN" altLang="en-US">
                <a:ln w="22225">
                  <a:solidFill>
                    <a:schemeClr val="bg1"/>
                  </a:solidFill>
                  <a:prstDash val="solid"/>
                </a:ln>
                <a:solidFill>
                  <a:srgbClr val="E5FFFF"/>
                </a:solidFill>
                <a:effectLst/>
              </a:rPr>
            </a:br>
            <a:endParaRPr lang="zh-CN" altLang="en-US"/>
          </a:p>
        </p:txBody>
      </p:sp>
      <p:sp>
        <p:nvSpPr>
          <p:cNvPr id="1048601" name="副标题 2"/>
          <p:cNvSpPr>
            <a:spLocks noGrp="1"/>
          </p:cNvSpPr>
          <p:nvPr>
            <p:ph type="subTitle" idx="1"/>
          </p:nvPr>
        </p:nvSpPr>
        <p:spPr>
          <a:xfrm>
            <a:off x="944800" y="1523955"/>
            <a:ext cx="9799200" cy="1472400"/>
          </a:xfrm>
        </p:spPr>
        <p:txBody>
          <a:bodyPr/>
          <a:p>
            <a:pPr marL="514350" indent="-514350">
              <a:buFont typeface="+mj-lt"/>
              <a:buAutoNum type="romanUcPeriod" startAt="4"/>
            </a:pP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rgbClr val="E5FFFF"/>
                </a:solidFill>
              </a:rPr>
              <a:t>疫情区域精准防控</a:t>
            </a:r>
            <a:endParaRPr lang="zh-CN" altLang="en-US">
              <a:ln>
                <a:solidFill>
                  <a:schemeClr val="bg1"/>
                </a:solidFill>
              </a:ln>
              <a:solidFill>
                <a:srgbClr val="E5FFFF"/>
              </a:solidFill>
            </a:endParaRPr>
          </a:p>
        </p:txBody>
      </p:sp>
      <p:sp>
        <p:nvSpPr>
          <p:cNvPr id="1048602" name="文本框 6"/>
          <p:cNvSpPr txBox="1"/>
          <p:nvPr/>
        </p:nvSpPr>
        <p:spPr>
          <a:xfrm>
            <a:off x="2806700" y="4454525"/>
            <a:ext cx="638175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rgbClr val="E5FFFF"/>
                </a:solidFill>
              </a:rPr>
              <a:t>自从</a:t>
            </a:r>
            <a:r>
              <a:rPr lang="en-US" altLang="zh-CN">
                <a:ln>
                  <a:solidFill>
                    <a:schemeClr val="bg1"/>
                  </a:solidFill>
                </a:ln>
                <a:solidFill>
                  <a:srgbClr val="E5FFFF"/>
                </a:solidFill>
              </a:rPr>
              <a:t>2020</a:t>
            </a:r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rgbClr val="E5FFFF"/>
                </a:solidFill>
              </a:rPr>
              <a:t>年疫情爆发以来，医务人员就不时的冲在抗疫一线。当有了无人机的加入，无疑可以为他们减轻不少负但</a:t>
            </a:r>
            <a:endParaRPr lang="zh-CN" altLang="en-US">
              <a:ln>
                <a:solidFill>
                  <a:schemeClr val="bg1"/>
                </a:solidFill>
              </a:ln>
              <a:solidFill>
                <a:srgbClr val="E5FFFF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8" name=""/>
        <p:cNvGrpSpPr/>
        <p:nvPr/>
      </p:nvGrpSpPr>
      <p:grpSpPr/>
      <p:pic>
        <p:nvPicPr>
          <p:cNvPr id="2097157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930" y="2317115"/>
            <a:ext cx="3238500" cy="2588260"/>
          </a:xfrm>
          <a:prstGeom prst="rect">
            <a:avLst/>
          </a:prstGeom>
        </p:spPr>
      </p:pic>
      <p:sp>
        <p:nvSpPr>
          <p:cNvPr id="1048603" name="标题 1"/>
          <p:cNvSpPr>
            <a:spLocks noGrp="1"/>
          </p:cNvSpPr>
          <p:nvPr>
            <p:ph type="ctrTitle"/>
          </p:nvPr>
        </p:nvSpPr>
        <p:spPr>
          <a:xfrm>
            <a:off x="72390" y="2620010"/>
            <a:ext cx="5711825" cy="1983105"/>
          </a:xfrm>
        </p:spPr>
        <p:txBody>
          <a:bodyPr>
            <a:noAutofit/>
          </a:bodyPr>
          <a:p>
            <a:pPr marL="0" indent="0" algn="ctr">
              <a:lnSpc>
                <a:spcPct val="100000"/>
              </a:lnSpc>
              <a:buFont typeface="+mj-ea"/>
            </a:pPr>
            <a:r>
              <a:rPr lang="zh-CN" altLang="en-US" sz="2800">
                <a:ln>
                  <a:solidFill>
                    <a:schemeClr val="bg1"/>
                  </a:solidFill>
                </a:ln>
                <a:solidFill>
                  <a:srgbClr val="E5FFFF"/>
                </a:solidFill>
                <a:hlinkClick r:id="rId3" action="ppaction://hlinkfile"/>
              </a:rPr>
              <a:t>防疫宣传和巡查</a:t>
            </a:r>
            <a:br>
              <a:rPr lang="zh-CN" altLang="en-US" sz="2800">
                <a:ln>
                  <a:solidFill>
                    <a:schemeClr val="bg1"/>
                  </a:solidFill>
                </a:ln>
                <a:solidFill>
                  <a:srgbClr val="E5FFFF"/>
                </a:solidFill>
              </a:rPr>
            </a:br>
            <a:br>
              <a:rPr lang="zh-CN" altLang="en-US" sz="2800">
                <a:ln>
                  <a:solidFill>
                    <a:schemeClr val="bg1"/>
                  </a:solidFill>
                </a:ln>
                <a:solidFill>
                  <a:srgbClr val="E5FFFF"/>
                </a:solidFill>
              </a:rPr>
            </a:br>
            <a:endParaRPr lang="zh-CN" altLang="en-US" sz="2800">
              <a:ln>
                <a:solidFill>
                  <a:schemeClr val="bg1"/>
                </a:solidFill>
              </a:ln>
              <a:solidFill>
                <a:srgbClr val="E5FFFF"/>
              </a:solidFill>
            </a:endParaRPr>
          </a:p>
        </p:txBody>
      </p:sp>
      <p:sp>
        <p:nvSpPr>
          <p:cNvPr id="1048604" name="文本框 5"/>
          <p:cNvSpPr txBox="1"/>
          <p:nvPr/>
        </p:nvSpPr>
        <p:spPr>
          <a:xfrm>
            <a:off x="5010150" y="269240"/>
            <a:ext cx="4879975" cy="941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857250" indent="-857250">
              <a:buFont typeface="+mj-ea"/>
              <a:buAutoNum type="ea1JpnChsDbPeriod"/>
            </a:pPr>
            <a:r>
              <a:rPr lang="zh-CN" altLang="en-US" sz="3600">
                <a:ln>
                  <a:solidFill>
                    <a:schemeClr val="bg1"/>
                  </a:solidFill>
                </a:ln>
                <a:solidFill>
                  <a:srgbClr val="E5FFFF"/>
                </a:solidFill>
                <a:sym typeface="+mn-ea"/>
              </a:rPr>
              <a:t>疫情区域精准防控</a:t>
            </a:r>
            <a:endParaRPr lang="zh-CN" altLang="en-US" sz="3600">
              <a:ln>
                <a:solidFill>
                  <a:schemeClr val="bg1"/>
                </a:solidFill>
              </a:ln>
              <a:solidFill>
                <a:srgbClr val="E5FFFF"/>
              </a:solidFill>
            </a:endParaRPr>
          </a:p>
          <a:p>
            <a:endParaRPr lang="zh-CN" altLang="en-US" sz="3600">
              <a:ln>
                <a:solidFill>
                  <a:schemeClr val="bg1"/>
                </a:solidFill>
              </a:ln>
              <a:solidFill>
                <a:srgbClr val="E5FFFF"/>
              </a:solidFill>
            </a:endParaRPr>
          </a:p>
        </p:txBody>
      </p:sp>
      <p:sp>
        <p:nvSpPr>
          <p:cNvPr id="1048605" name="标题 1"/>
          <p:cNvSpPr>
            <a:spLocks noGrp="1"/>
          </p:cNvSpPr>
          <p:nvPr/>
        </p:nvSpPr>
        <p:spPr>
          <a:xfrm>
            <a:off x="1259205" y="3808095"/>
            <a:ext cx="6448425" cy="205232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buFont typeface="+mj-ea"/>
            </a:pPr>
            <a:r>
              <a:rPr lang="en-US" altLang="zh-CN" sz="2800">
                <a:ln>
                  <a:solidFill>
                    <a:schemeClr val="bg1"/>
                  </a:solidFill>
                </a:ln>
                <a:solidFill>
                  <a:srgbClr val="E5FFFF"/>
                </a:solidFill>
              </a:rPr>
              <a:t>  </a:t>
            </a:r>
            <a:r>
              <a:rPr lang="zh-CN" altLang="en-US" sz="2800">
                <a:ln>
                  <a:solidFill>
                    <a:schemeClr val="bg1"/>
                  </a:solidFill>
                </a:ln>
                <a:solidFill>
                  <a:srgbClr val="E5FFFF"/>
                </a:solidFill>
                <a:hlinkClick r:id="rId4" action="ppaction://hlinkfile"/>
              </a:rPr>
              <a:t>大规模精准消毒体温检测</a:t>
            </a:r>
            <a:br>
              <a:rPr lang="zh-CN" altLang="en-US" sz="2800">
                <a:ln>
                  <a:solidFill>
                    <a:schemeClr val="bg1"/>
                  </a:solidFill>
                </a:ln>
                <a:solidFill>
                  <a:srgbClr val="E5FFFF"/>
                </a:solidFill>
                <a:hlinkClick r:id="rId4" action="ppaction://hlinkfile"/>
              </a:rPr>
            </a:br>
            <a:br>
              <a:rPr lang="zh-CN" altLang="en-US" sz="2800">
                <a:ln>
                  <a:solidFill>
                    <a:schemeClr val="bg1"/>
                  </a:solidFill>
                </a:ln>
                <a:solidFill>
                  <a:srgbClr val="E5FFFF"/>
                </a:solidFill>
              </a:rPr>
            </a:br>
            <a:endParaRPr lang="zh-CN" altLang="en-US" sz="2800">
              <a:ln>
                <a:solidFill>
                  <a:schemeClr val="bg1"/>
                </a:solidFill>
              </a:ln>
              <a:solidFill>
                <a:srgbClr val="E5FFFF"/>
              </a:solidFill>
            </a:endParaRPr>
          </a:p>
        </p:txBody>
      </p:sp>
      <p:pic>
        <p:nvPicPr>
          <p:cNvPr id="2097158" name="图片 11"/>
          <p:cNvPicPr>
            <a:picLocks noChangeAspect="1"/>
          </p:cNvPicPr>
          <p:nvPr/>
        </p:nvPicPr>
        <p:blipFill>
          <a:blip r:embed="rId5"/>
          <a:srcRect t="7475" r="5923"/>
          <a:stretch>
            <a:fillRect/>
          </a:stretch>
        </p:blipFill>
        <p:spPr>
          <a:xfrm>
            <a:off x="1543685" y="811530"/>
            <a:ext cx="2437130" cy="1266825"/>
          </a:xfrm>
          <a:prstGeom prst="rect">
            <a:avLst/>
          </a:prstGeom>
        </p:spPr>
      </p:pic>
      <p:sp>
        <p:nvSpPr>
          <p:cNvPr id="1048606" name="椭圆 13"/>
          <p:cNvSpPr/>
          <p:nvPr/>
        </p:nvSpPr>
        <p:spPr>
          <a:xfrm>
            <a:off x="1174750" y="436880"/>
            <a:ext cx="3048000" cy="1822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9" name=""/>
        <p:cNvGrpSpPr/>
        <p:nvPr/>
      </p:nvGrpSpPr>
      <p:grpSpPr/>
      <p:sp>
        <p:nvSpPr>
          <p:cNvPr id="1048607" name="文本框 5"/>
          <p:cNvSpPr txBox="1"/>
          <p:nvPr/>
        </p:nvSpPr>
        <p:spPr>
          <a:xfrm>
            <a:off x="2373630" y="1209675"/>
            <a:ext cx="6924040" cy="2750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40000"/>
              </a:lnSpc>
            </a:pPr>
            <a:r>
              <a:rPr lang="zh-CN" altLang="en-US" sz="5400">
                <a:ln>
                  <a:solidFill>
                    <a:schemeClr val="bg1"/>
                  </a:solidFill>
                </a:ln>
                <a:solidFill>
                  <a:srgbClr val="E5FFFF"/>
                </a:solidFill>
              </a:rPr>
              <a:t>谢谢大家</a:t>
            </a:r>
            <a:endParaRPr lang="zh-CN" altLang="en-US" sz="5400">
              <a:ln>
                <a:solidFill>
                  <a:schemeClr val="bg1"/>
                </a:solidFill>
              </a:ln>
              <a:solidFill>
                <a:srgbClr val="E5FFFF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PP_MARK_KEY" val="68922c37-5bc0-448a-b74e-d728fead21d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634</Words>
  <Application>WPS 演示</Application>
  <PresentationFormat/>
  <Paragraphs>43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宋体</vt:lpstr>
      <vt:lpstr>Wingdings</vt:lpstr>
      <vt:lpstr>Wingdings</vt:lpstr>
      <vt:lpstr>微软雅黑</vt:lpstr>
      <vt:lpstr>Calibri</vt:lpstr>
      <vt:lpstr>Arial Unicode MS</vt:lpstr>
      <vt:lpstr>Office 主题​​</vt:lpstr>
      <vt:lpstr>PowerPoint 演示文稿</vt:lpstr>
      <vt:lpstr>目录</vt:lpstr>
      <vt:lpstr>PowerPoint 演示文稿</vt:lpstr>
      <vt:lpstr>PowerPoint 演示文稿</vt:lpstr>
      <vt:lpstr>环境保护与治理        环境监测部门可以利用无人机，对工厂废气、废水的排放进行监控和采集，从而让环监部门更快地找到污染源头并确定污染程度，还能对污染事件的后续持续跟踪，观察其是否依法有进行治理。</vt:lpstr>
      <vt:lpstr>无人机给生活带来的改变 </vt:lpstr>
      <vt:lpstr>防疫宣传和巡查 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PDKM00</dc:creator>
  <cp:lastModifiedBy>Naughty boy.</cp:lastModifiedBy>
  <cp:revision>1</cp:revision>
  <dcterms:created xsi:type="dcterms:W3CDTF">2022-11-16T05:00:39Z</dcterms:created>
  <dcterms:modified xsi:type="dcterms:W3CDTF">2022-11-16T05:00:39Z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C25C20BD26FB4108AF9D307E7EB9D026</vt:lpwstr>
  </property>
</Properties>
</file>